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sldIdLst>
    <p:sldId id="257" r:id="rId5"/>
  </p:sldIdLst>
  <p:sldSz cx="43891200" cy="32918400"/>
  <p:notesSz cx="6881813" cy="9296400"/>
  <p:defaultTextStyle>
    <a:defPPr>
      <a:defRPr lang="en-US"/>
    </a:defPPr>
    <a:lvl1pPr marL="0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81012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62024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43037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24049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405061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86073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67086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48098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7F2"/>
    <a:srgbClr val="F4F3EC"/>
    <a:srgbClr val="EEEDE2"/>
    <a:srgbClr val="F8F8F8"/>
    <a:srgbClr val="D9D9D9"/>
    <a:srgbClr val="CC9900"/>
    <a:srgbClr val="99CC00"/>
    <a:srgbClr val="5F91C6"/>
    <a:srgbClr val="B4D3F7"/>
    <a:srgbClr val="5381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3"/>
    <p:restoredTop sz="94879" autoAdjust="0"/>
  </p:normalViewPr>
  <p:slideViewPr>
    <p:cSldViewPr showGuides="1">
      <p:cViewPr>
        <p:scale>
          <a:sx n="23" d="100"/>
          <a:sy n="23" d="100"/>
        </p:scale>
        <p:origin x="112" y="-55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27" tIns="46214" rIns="92427" bIns="462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27" tIns="46214" rIns="92427" bIns="46214" rtlCol="0"/>
          <a:lstStyle>
            <a:lvl1pPr algn="r">
              <a:defRPr sz="1200"/>
            </a:lvl1pPr>
          </a:lstStyle>
          <a:p>
            <a:fld id="{C01BB5AC-C23F-9D49-A944-000D0A4D82BB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6013" y="696913"/>
            <a:ext cx="4649787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27" tIns="46214" rIns="92427" bIns="462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27" tIns="46214" rIns="92427" bIns="462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27" tIns="46214" rIns="92427" bIns="462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27" tIns="46214" rIns="92427" bIns="46214" rtlCol="0" anchor="b"/>
          <a:lstStyle>
            <a:lvl1pPr algn="r">
              <a:defRPr sz="1200"/>
            </a:lvl1pPr>
          </a:lstStyle>
          <a:p>
            <a:fld id="{E9711B02-2F2D-3A48-9F21-BD1924D22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8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6013" y="696913"/>
            <a:ext cx="4649787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Print t</a:t>
            </a:r>
            <a:r>
              <a:rPr lang="en-US" baseline="0" dirty="0"/>
              <a:t>his p</a:t>
            </a:r>
            <a:r>
              <a:rPr lang="en-US" dirty="0"/>
              <a:t>oster file </a:t>
            </a:r>
            <a:r>
              <a:rPr lang="en-US" b="1" dirty="0"/>
              <a:t>at 100</a:t>
            </a:r>
            <a:r>
              <a:rPr lang="en-US" b="1"/>
              <a:t>% SCALE </a:t>
            </a:r>
            <a:r>
              <a:rPr lang="en-US" dirty="0"/>
              <a:t>to result in a physical print measuring 48” wide </a:t>
            </a:r>
            <a:r>
              <a:rPr lang="en-US"/>
              <a:t>x 36” </a:t>
            </a:r>
            <a:r>
              <a:rPr lang="en-US" dirty="0"/>
              <a:t>tall.</a:t>
            </a:r>
            <a:r>
              <a:rPr lang="en-US" baseline="0" dirty="0"/>
              <a:t> All type size notations shown above are based on the final printed size of the poster.</a:t>
            </a:r>
          </a:p>
          <a:p>
            <a:r>
              <a:rPr lang="en-US" baseline="0" dirty="0"/>
              <a:t>• Contact Digital Duplicating (375-2969, http://</a:t>
            </a:r>
            <a:r>
              <a:rPr lang="en-US" baseline="0" dirty="0" err="1"/>
              <a:t>digitalduplicating.pnl.gov</a:t>
            </a:r>
            <a:r>
              <a:rPr lang="en-US" baseline="0" dirty="0"/>
              <a:t>) to order poster printing and finishing services for your completed poster design.</a:t>
            </a:r>
          </a:p>
          <a:p>
            <a:r>
              <a:rPr lang="en-US" baseline="0" dirty="0"/>
              <a:t>• Remember to have your poster cleared for public display/distribution through the ERICA Information Release system (http://</a:t>
            </a:r>
            <a:r>
              <a:rPr lang="en-US" baseline="0" dirty="0" err="1"/>
              <a:t>erica.pnl.gov</a:t>
            </a:r>
            <a:r>
              <a:rPr lang="en-US" baseline="0" dirty="0"/>
              <a:t>).</a:t>
            </a:r>
          </a:p>
          <a:p>
            <a:r>
              <a:rPr lang="en-US" baseline="0" dirty="0"/>
              <a:t>• Sidebar “About PNNL” box is considered optional, and can be removed if space is needed for technical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11B02-2F2D-3A48-9F21-BD1924D22E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9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D50F78D-22DE-B64A-A93E-769C5796EE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6400" y="0"/>
            <a:ext cx="32918400" cy="4114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0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Poster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D7FDD87-C4C5-2843-A2E7-0974B65130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6400" y="4876800"/>
            <a:ext cx="32918400" cy="3657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lIns="457200" tIns="274320" rIns="457200" bIns="274320"/>
          <a:lstStyle>
            <a:lvl1pPr marL="0" indent="0">
              <a:buNone/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Science Challenge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C2074BA-DB85-A341-8BF8-4E4358D35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96400" y="9296400"/>
            <a:ext cx="15544800" cy="105156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tx2"/>
                </a:solidFill>
              </a:defRPr>
            </a:lvl1pPr>
            <a:lvl2pPr marL="914400" indent="-914400">
              <a:buFont typeface="Wingdings" pitchFamily="2" charset="2"/>
              <a:buChar char="§"/>
              <a:defRPr sz="3600"/>
            </a:lvl2pPr>
          </a:lstStyle>
          <a:p>
            <a:pPr lvl="0"/>
            <a:r>
              <a:rPr lang="en-US" dirty="0"/>
              <a:t>Objectives</a:t>
            </a:r>
          </a:p>
          <a:p>
            <a:pPr lvl="1"/>
            <a:r>
              <a:rPr lang="en-US" dirty="0"/>
              <a:t>List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="" xmlns:a16="http://schemas.microsoft.com/office/drawing/2014/main" id="{E6D94739-3DA2-6B4B-AC65-5808284774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0" y="9296400"/>
            <a:ext cx="15544800" cy="105156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tx2"/>
                </a:solidFill>
              </a:defRPr>
            </a:lvl1pPr>
            <a:lvl2pPr marL="914400" indent="-914400">
              <a:buFont typeface="Wingdings" pitchFamily="2" charset="2"/>
              <a:buChar char="§"/>
              <a:defRPr sz="3600"/>
            </a:lvl2pPr>
          </a:lstStyle>
          <a:p>
            <a:pPr lvl="0"/>
            <a:r>
              <a:rPr lang="en-US" dirty="0"/>
              <a:t>Expected Results</a:t>
            </a:r>
          </a:p>
          <a:p>
            <a:pPr lvl="1"/>
            <a:r>
              <a:rPr lang="en-US" dirty="0"/>
              <a:t>List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C0698A5B-B454-BF4A-9D59-2EEEB69EE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08432" y="21259800"/>
            <a:ext cx="15544800" cy="105156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tx2"/>
                </a:solidFill>
              </a:defRPr>
            </a:lvl1pPr>
            <a:lvl2pPr marL="914400" indent="-914400">
              <a:buFont typeface="Wingdings" pitchFamily="2" charset="2"/>
              <a:buChar char="§"/>
              <a:defRPr sz="3600"/>
            </a:lvl2pPr>
          </a:lstStyle>
          <a:p>
            <a:pPr lvl="0"/>
            <a:r>
              <a:rPr lang="en-US" dirty="0"/>
              <a:t>Approach</a:t>
            </a:r>
          </a:p>
          <a:p>
            <a:pPr lvl="1"/>
            <a:r>
              <a:rPr lang="en-US" dirty="0"/>
              <a:t>List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="" xmlns:a16="http://schemas.microsoft.com/office/drawing/2014/main" id="{595139C4-0080-DC41-8094-6FF36910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82032" y="21259800"/>
            <a:ext cx="15544800" cy="105156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tx2"/>
                </a:solidFill>
              </a:defRPr>
            </a:lvl1pPr>
            <a:lvl2pPr marL="914400" indent="-914400">
              <a:buFont typeface="Wingdings" pitchFamily="2" charset="2"/>
              <a:buChar char="§"/>
              <a:defRPr sz="3600"/>
            </a:lvl2pPr>
          </a:lstStyle>
          <a:p>
            <a:pPr lvl="0"/>
            <a:r>
              <a:rPr lang="en-US" dirty="0"/>
              <a:t>Impact</a:t>
            </a:r>
          </a:p>
          <a:p>
            <a:pPr lvl="1"/>
            <a:r>
              <a:rPr lang="en-US" dirty="0"/>
              <a:t>List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9F0D5B24-1A00-A741-9CCD-20E34243A8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0574000"/>
            <a:ext cx="6400800" cy="9372600"/>
          </a:xfrm>
          <a:prstGeom prst="rect">
            <a:avLst/>
          </a:prstGeom>
        </p:spPr>
        <p:txBody>
          <a:bodyPr lIns="457200" tIns="182880" rIns="457200" bIns="182880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z="3200" dirty="0"/>
              <a:t>Focus Area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="" xmlns:a16="http://schemas.microsoft.com/office/drawing/2014/main" id="{691CD773-E430-364F-B604-FBB792B92B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400" y="17068800"/>
            <a:ext cx="6400800" cy="2743200"/>
          </a:xfrm>
          <a:prstGeom prst="rect">
            <a:avLst/>
          </a:prstGeom>
        </p:spPr>
        <p:txBody>
          <a:bodyPr lIns="457200" tIns="182880" rIns="457200" bIns="182880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sz="3200" dirty="0"/>
              <a:t>PI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0A95E0-9300-BA40-9EF4-39A279563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6042" y="36095"/>
            <a:ext cx="8229600" cy="3291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/>
  <p:txStyles>
    <p:titleStyle>
      <a:lvl1pPr algn="l" defTabSz="1881012" rtl="0" eaLnBrk="1" latinLnBrk="0" hangingPunct="1">
        <a:spcBef>
          <a:spcPct val="0"/>
        </a:spcBef>
        <a:buNone/>
        <a:defRPr sz="7200" b="1" kern="1200" baseline="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1410759" indent="-1410759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accent2"/>
          </a:solidFill>
          <a:latin typeface="Arial"/>
          <a:ea typeface="+mn-ea"/>
          <a:cs typeface="Arial"/>
        </a:defRPr>
      </a:lvl1pPr>
      <a:lvl2pPr marL="3056645" indent="-1175633" algn="l" defTabSz="1881012" rtl="0" eaLnBrk="1" latinLnBrk="0" hangingPunct="1">
        <a:spcBef>
          <a:spcPct val="20000"/>
        </a:spcBef>
        <a:buFont typeface="Arial"/>
        <a:buChar char="–"/>
        <a:defRPr sz="7400" kern="1200">
          <a:solidFill>
            <a:schemeClr val="accent2"/>
          </a:solidFill>
          <a:latin typeface="Arial"/>
          <a:ea typeface="+mn-ea"/>
          <a:cs typeface="Arial"/>
        </a:defRPr>
      </a:lvl2pPr>
      <a:lvl3pPr marL="4702531" indent="-940506" algn="l" defTabSz="1881012" rtl="0" eaLnBrk="1" latinLnBrk="0" hangingPunct="1">
        <a:spcBef>
          <a:spcPct val="20000"/>
        </a:spcBef>
        <a:buFont typeface="Arial"/>
        <a:buChar char="•"/>
        <a:defRPr sz="6600" kern="1200">
          <a:solidFill>
            <a:schemeClr val="accent2"/>
          </a:solidFill>
          <a:latin typeface="Arial"/>
          <a:ea typeface="+mn-ea"/>
          <a:cs typeface="Arial"/>
        </a:defRPr>
      </a:lvl3pPr>
      <a:lvl4pPr marL="6583543" indent="-940506" algn="l" defTabSz="1881012" rtl="0" eaLnBrk="1" latinLnBrk="0" hangingPunct="1">
        <a:spcBef>
          <a:spcPct val="20000"/>
        </a:spcBef>
        <a:buFont typeface="Arial"/>
        <a:buChar char="–"/>
        <a:defRPr sz="5800" kern="1200">
          <a:solidFill>
            <a:schemeClr val="accent2"/>
          </a:solidFill>
          <a:latin typeface="Arial"/>
          <a:ea typeface="+mn-ea"/>
          <a:cs typeface="Arial"/>
        </a:defRPr>
      </a:lvl4pPr>
      <a:lvl5pPr marL="8464555" indent="-940506" algn="l" defTabSz="1881012" rtl="0" eaLnBrk="1" latinLnBrk="0" hangingPunct="1">
        <a:spcBef>
          <a:spcPct val="20000"/>
        </a:spcBef>
        <a:buFont typeface="Arial"/>
        <a:buChar char="»"/>
        <a:defRPr sz="5800" kern="1200">
          <a:solidFill>
            <a:schemeClr val="accent2"/>
          </a:solidFill>
          <a:latin typeface="Arial"/>
          <a:ea typeface="+mn-ea"/>
          <a:cs typeface="Arial"/>
        </a:defRPr>
      </a:lvl5pPr>
      <a:lvl6pPr marL="10345567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580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7592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8604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1012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2024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3037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049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5061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6073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086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8098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96ED28E-68F5-2F4C-8B5A-F6B1012395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6170" y="25771978"/>
            <a:ext cx="6240195" cy="2965088"/>
          </a:xfrm>
        </p:spPr>
        <p:txBody>
          <a:bodyPr/>
          <a:lstStyle/>
          <a:p>
            <a:pPr algn="just"/>
            <a:r>
              <a:rPr lang="en-US" b="0" dirty="0" smtClean="0"/>
              <a:t>We thank Pat Megonigal and the entire staff of SERC for their support of this research. For more information, please see http://serc.si.edu</a:t>
            </a:r>
            <a:endParaRPr lang="en-US" b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4C0D7753-708D-AB40-B940-BD78F16BB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dirty="0"/>
              <a:t>PREMIS: A multidisciplinary approach to understanding the terrestrial-aquatic </a:t>
            </a:r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D93A033C-79D8-1B49-9C4B-233328559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92000" y="4706543"/>
            <a:ext cx="27127200" cy="3021001"/>
          </a:xfrm>
          <a:ln>
            <a:solidFill>
              <a:schemeClr val="bg1"/>
            </a:solidFill>
          </a:ln>
        </p:spPr>
        <p:txBody>
          <a:bodyPr/>
          <a:lstStyle/>
          <a:p>
            <a:pPr algn="just"/>
            <a:r>
              <a:rPr lang="en-US" dirty="0" smtClean="0"/>
              <a:t>This project is part of a </a:t>
            </a:r>
            <a:r>
              <a:rPr lang="en-US" dirty="0" smtClean="0"/>
              <a:t>collaborative </a:t>
            </a:r>
            <a:r>
              <a:rPr lang="en-US" dirty="0"/>
              <a:t>effort to understand terrestrial-aquatic </a:t>
            </a:r>
            <a:r>
              <a:rPr lang="en-US" dirty="0" smtClean="0"/>
              <a:t>interface (TAI) </a:t>
            </a:r>
            <a:r>
              <a:rPr lang="en-US" dirty="0"/>
              <a:t>ecosystems stressed by climate change</a:t>
            </a:r>
            <a:r>
              <a:rPr lang="en-US" dirty="0" smtClean="0"/>
              <a:t>. Monitoring </a:t>
            </a:r>
            <a:r>
              <a:rPr lang="en-US" dirty="0"/>
              <a:t>sap flux and greenhouse gas fluxes offers a way </a:t>
            </a:r>
            <a:r>
              <a:rPr lang="en-US" dirty="0" smtClean="0"/>
              <a:t>to </a:t>
            </a:r>
            <a:r>
              <a:rPr lang="en-US" dirty="0"/>
              <a:t>quantify the stability and resilience of </a:t>
            </a:r>
            <a:r>
              <a:rPr lang="en-US" dirty="0" smtClean="0"/>
              <a:t>terrestrial ecosystems </a:t>
            </a:r>
            <a:r>
              <a:rPr lang="en-US" dirty="0"/>
              <a:t>in a </a:t>
            </a:r>
            <a:r>
              <a:rPr lang="en-US" dirty="0" smtClean="0"/>
              <a:t>changing environment.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24826DA-B43F-BD40-94B8-8A2D0ADA5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51925" y="8548373"/>
            <a:ext cx="15544800" cy="10515600"/>
          </a:xfrm>
        </p:spPr>
        <p:txBody>
          <a:bodyPr/>
          <a:lstStyle/>
          <a:p>
            <a:r>
              <a:rPr lang="en-US" spc="300" dirty="0" smtClean="0"/>
              <a:t>PROGRESS + RESULTS TO DATE</a:t>
            </a:r>
            <a:endParaRPr lang="en-US" b="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dirty="0" smtClean="0">
                <a:solidFill>
                  <a:schemeClr val="tx1">
                    <a:lumMod val="50000"/>
                  </a:schemeClr>
                </a:solidFill>
              </a:rPr>
              <a:t>Weather stations installed at each salinity gradient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dirty="0" smtClean="0">
                <a:solidFill>
                  <a:schemeClr val="tx1">
                    <a:lumMod val="50000"/>
                  </a:schemeClr>
                </a:solidFill>
              </a:rPr>
              <a:t>Wells installed containing conductivity 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dirty="0" smtClean="0">
                <a:solidFill>
                  <a:schemeClr val="tx1">
                    <a:lumMod val="50000"/>
                  </a:schemeClr>
                </a:solidFill>
              </a:rPr>
              <a:t>All soil collars installed – measurements taken every 7-10 days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dirty="0" smtClean="0">
                <a:solidFill>
                  <a:schemeClr val="tx1">
                    <a:lumMod val="50000"/>
                  </a:schemeClr>
                </a:solidFill>
              </a:rPr>
              <a:t>All sap flux sensors installed – measurements taken every 30 minutes</a:t>
            </a:r>
            <a:endParaRPr lang="en-US" sz="4000" b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9964688B-6E10-7A40-A74A-38CCFAC540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06601" y="14777882"/>
            <a:ext cx="13886185" cy="7409363"/>
          </a:xfrm>
        </p:spPr>
        <p:txBody>
          <a:bodyPr/>
          <a:lstStyle/>
          <a:p>
            <a:r>
              <a:rPr lang="en-US" spc="300" dirty="0" smtClean="0"/>
              <a:t>APPROACH</a:t>
            </a:r>
            <a:endParaRPr lang="en-US" spc="3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spc="300" dirty="0">
                <a:solidFill>
                  <a:schemeClr val="tx1">
                    <a:lumMod val="75000"/>
                  </a:schemeClr>
                </a:solidFill>
              </a:rPr>
              <a:t>LOCATION:</a:t>
            </a:r>
          </a:p>
          <a:p>
            <a:pPr marL="1600200" lvl="1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Smithsonian Environmental Research Center – coastal </a:t>
            </a:r>
            <a:r>
              <a:rPr lang="en-US" sz="4000" dirty="0"/>
              <a:t>forest on a tributary of </a:t>
            </a:r>
            <a:r>
              <a:rPr lang="en-US" sz="4000" dirty="0" smtClean="0"/>
              <a:t>Chesapeake </a:t>
            </a:r>
            <a:r>
              <a:rPr lang="en-US" sz="4000" dirty="0"/>
              <a:t>Bay in </a:t>
            </a:r>
            <a:r>
              <a:rPr lang="en-US" sz="4000" dirty="0" smtClean="0"/>
              <a:t>Edgewater, Maryland</a:t>
            </a:r>
            <a:endParaRPr lang="en-US" sz="4000" spc="300" dirty="0">
              <a:solidFill>
                <a:schemeClr val="tx1">
                  <a:lumMod val="75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spc="3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n-US" sz="4000" spc="3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600200" lvl="1" indent="-6858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124 transplanted soil cores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(40 cm diameter, 20 cm depth) along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natural salinity and elevation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gradients, including true and disturbance controls</a:t>
            </a:r>
          </a:p>
          <a:p>
            <a:pPr marL="1600200" lvl="1" indent="-685800" algn="just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trees with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Granier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-type sap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flux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CCF08B6-4DFA-AA46-B138-FF3B88678C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38708" y="26725497"/>
            <a:ext cx="15544800" cy="5814304"/>
          </a:xfrm>
        </p:spPr>
        <p:txBody>
          <a:bodyPr/>
          <a:lstStyle/>
          <a:p>
            <a:r>
              <a:rPr lang="en-US" spc="300" dirty="0" smtClean="0"/>
              <a:t>FUTURE 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dirty="0" smtClean="0">
                <a:solidFill>
                  <a:schemeClr val="accent2"/>
                </a:solidFill>
              </a:rPr>
              <a:t>Analysis of tree distribution and spatial variability of soil respiration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dirty="0" smtClean="0">
                <a:solidFill>
                  <a:schemeClr val="accent2"/>
                </a:solidFill>
              </a:rPr>
              <a:t>Quantify sap flow response to saltwater and freshwater treatment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dirty="0" smtClean="0">
                <a:solidFill>
                  <a:schemeClr val="accent2"/>
                </a:solidFill>
              </a:rPr>
              <a:t>Install continuous soil respiration monitoring system around sap flow trees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0" dirty="0" smtClean="0">
                <a:solidFill>
                  <a:schemeClr val="accent2"/>
                </a:solidFill>
              </a:rPr>
              <a:t>Integrated analysis of salinity and disturbance effects on both plant water and soil CO</a:t>
            </a:r>
            <a:r>
              <a:rPr lang="en-US" sz="4000" b="0" baseline="-25000" dirty="0" smtClean="0">
                <a:solidFill>
                  <a:schemeClr val="accent2"/>
                </a:solidFill>
              </a:rPr>
              <a:t>2</a:t>
            </a:r>
            <a:r>
              <a:rPr lang="en-US" sz="4000" b="0" dirty="0" smtClean="0">
                <a:solidFill>
                  <a:schemeClr val="accent2"/>
                </a:solidFill>
              </a:rPr>
              <a:t> fluxes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b="0" dirty="0">
              <a:solidFill>
                <a:schemeClr val="accent2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b="0" dirty="0">
              <a:solidFill>
                <a:schemeClr val="accent2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DBF19C-073A-1246-BDE2-B2361B0055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399" y="17068800"/>
            <a:ext cx="6793275" cy="27432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tephanie Pennington</a:t>
            </a:r>
          </a:p>
          <a:p>
            <a:r>
              <a:rPr lang="en-US" dirty="0" smtClean="0"/>
              <a:t>Ben Bond-Lamberty (PI)</a:t>
            </a:r>
          </a:p>
          <a:p>
            <a:r>
              <a:rPr lang="en-US" dirty="0" smtClean="0"/>
              <a:t>Nate McDowell (PI)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643103" y="13834540"/>
            <a:ext cx="3735128" cy="2159436"/>
            <a:chOff x="19768180" y="14176736"/>
            <a:chExt cx="5333659" cy="3726894"/>
          </a:xfrm>
        </p:grpSpPr>
        <p:grpSp>
          <p:nvGrpSpPr>
            <p:cNvPr id="5" name="Group 4"/>
            <p:cNvGrpSpPr/>
            <p:nvPr/>
          </p:nvGrpSpPr>
          <p:grpSpPr>
            <a:xfrm>
              <a:off x="19768180" y="14176736"/>
              <a:ext cx="5333659" cy="3726894"/>
              <a:chOff x="8534736" y="25356340"/>
              <a:chExt cx="5333659" cy="372689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4736" y="25356340"/>
                <a:ext cx="5333659" cy="3726894"/>
              </a:xfrm>
              <a:prstGeom prst="rect">
                <a:avLst/>
              </a:prstGeom>
            </p:spPr>
          </p:pic>
          <p:sp>
            <p:nvSpPr>
              <p:cNvPr id="3" name="5-Point Star 2"/>
              <p:cNvSpPr/>
              <p:nvPr/>
            </p:nvSpPr>
            <p:spPr>
              <a:xfrm>
                <a:off x="11412770" y="26969527"/>
                <a:ext cx="263061" cy="239146"/>
              </a:xfrm>
              <a:prstGeom prst="star5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Line Callout 1 3"/>
              <p:cNvSpPr/>
              <p:nvPr/>
            </p:nvSpPr>
            <p:spPr>
              <a:xfrm>
                <a:off x="12122810" y="26891845"/>
                <a:ext cx="1298610" cy="155364"/>
              </a:xfrm>
              <a:prstGeom prst="borderCallout1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3354845" y="15593376"/>
              <a:ext cx="1358356" cy="438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</a:rPr>
                <a:t>Edgewater, MD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67600" y="31394400"/>
            <a:ext cx="7153261" cy="573084"/>
            <a:chOff x="7692202" y="30516518"/>
            <a:chExt cx="7153261" cy="57308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515"/>
            <a:stretch/>
          </p:blipFill>
          <p:spPr>
            <a:xfrm>
              <a:off x="7692202" y="30516518"/>
              <a:ext cx="801682" cy="57308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404147" y="30547630"/>
              <a:ext cx="6441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https://github.com/PNNL-PREMIS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204122" y="32132574"/>
            <a:ext cx="4928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stephanie.pennington@pnnl.gov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69" y="32087104"/>
            <a:ext cx="552603" cy="552603"/>
          </a:xfrm>
          <a:prstGeom prst="rect">
            <a:avLst/>
          </a:prstGeom>
        </p:spPr>
      </p:pic>
      <p:sp>
        <p:nvSpPr>
          <p:cNvPr id="31" name="Text Placeholder 21">
            <a:extLst>
              <a:ext uri="{FF2B5EF4-FFF2-40B4-BE49-F238E27FC236}">
                <a16:creationId xmlns="" xmlns:a16="http://schemas.microsoft.com/office/drawing/2014/main" id="{9964688B-6E10-7A40-A74A-38CCFAC540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9545" y="8548373"/>
            <a:ext cx="14191056" cy="5446733"/>
          </a:xfrm>
        </p:spPr>
        <p:txBody>
          <a:bodyPr/>
          <a:lstStyle/>
          <a:p>
            <a:r>
              <a:rPr lang="en-US" spc="300" dirty="0" smtClean="0"/>
              <a:t>MOTIVATION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 smtClean="0">
                <a:solidFill>
                  <a:schemeClr val="accent2"/>
                </a:solidFill>
              </a:rPr>
              <a:t>The TAI may be especially vulnerable to global changes such as sea level rise and extreme weather conditions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 smtClean="0">
                <a:solidFill>
                  <a:schemeClr val="accent2"/>
                </a:solidFill>
              </a:rPr>
              <a:t>Transplanting soil cores allows us to manipulate the environment to simulate environmental changes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 smtClean="0">
                <a:solidFill>
                  <a:schemeClr val="accent2"/>
                </a:solidFill>
              </a:rPr>
              <a:t>Monitoring transpiration in trees via sap flow offers insight into the impact of seawater on plant health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accent2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626" y="19931743"/>
            <a:ext cx="8823406" cy="7571161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22558991" y="7727545"/>
            <a:ext cx="4241284" cy="23666855"/>
            <a:chOff x="22558991" y="7727545"/>
            <a:chExt cx="4241284" cy="23666855"/>
          </a:xfrm>
        </p:grpSpPr>
        <p:grpSp>
          <p:nvGrpSpPr>
            <p:cNvPr id="21" name="Group 20"/>
            <p:cNvGrpSpPr/>
            <p:nvPr/>
          </p:nvGrpSpPr>
          <p:grpSpPr>
            <a:xfrm>
              <a:off x="22558991" y="7727545"/>
              <a:ext cx="4241284" cy="23248024"/>
              <a:chOff x="22272257" y="7727544"/>
              <a:chExt cx="3668512" cy="2265628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47599" y="20977774"/>
                <a:ext cx="3593170" cy="278526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47599" y="14356988"/>
                <a:ext cx="3593170" cy="278526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72257" y="7727544"/>
                <a:ext cx="3625277" cy="278892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55"/>
              <a:stretch/>
            </p:blipFill>
            <p:spPr>
              <a:xfrm rot="5400000">
                <a:off x="22763440" y="11051993"/>
                <a:ext cx="2761488" cy="276946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3862" y="17679358"/>
                <a:ext cx="2765055" cy="276131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87" t="1473" r="31609" b="-1473"/>
              <a:stretch/>
            </p:blipFill>
            <p:spPr>
              <a:xfrm rot="5400000">
                <a:off x="22676209" y="27194608"/>
                <a:ext cx="2785265" cy="359317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58" t="-518" r="11676" b="518"/>
              <a:stretch/>
            </p:blipFill>
            <p:spPr>
              <a:xfrm>
                <a:off x="22768970" y="24300144"/>
                <a:ext cx="2759947" cy="2761488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23055768" y="10596045"/>
              <a:ext cx="33490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(left to right) Nick Ward (PI), Vanessa Bailey (PI), and James Stegen (PI) sample the soil at GCREW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088123" y="13973604"/>
              <a:ext cx="3235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(left to right) Stephanie Pennington and Mercedes Horn pose with a soil core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176637" y="17375071"/>
              <a:ext cx="31072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(left to right</a:t>
              </a:r>
              <a:r>
                <a:rPr lang="en-US" sz="1100" smtClean="0">
                  <a:latin typeface="Arial" panose="020B0604020202020204" pitchFamily="34" charset="0"/>
                  <a:cs typeface="Arial" panose="020B0604020202020204" pitchFamily="34" charset="0"/>
                </a:rPr>
                <a:t>) Ben </a:t>
              </a:r>
              <a:r>
                <a:rPr lang="en-US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Bond-Lamberty (PI) and Stephanie Pennington dig a soil core at SERC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112275" y="20772716"/>
              <a:ext cx="3235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Wenzhi Wang uses a pressure chamber to measure the water potential of a Tulip Poplar leaf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036642" y="24181861"/>
              <a:ext cx="3235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Stephanie Pennington installs a sap flux sensor in a Tulip Poplar tree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105187" y="27581503"/>
              <a:ext cx="3235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Nate McDowell (PI) measures photosynthesis of </a:t>
              </a:r>
              <a:r>
                <a:rPr lang="en-US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mid-day </a:t>
              </a:r>
              <a:r>
                <a:rPr lang="en-US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leaf samples 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122251" y="30963513"/>
              <a:ext cx="32359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Uzay Sezen uses a crossbow to gather leaf samples from high canopies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429" y="13356873"/>
            <a:ext cx="11475276" cy="657487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999079" y="23031441"/>
            <a:ext cx="12041700" cy="6490455"/>
            <a:chOff x="8999079" y="23619267"/>
            <a:chExt cx="12041700" cy="6490455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36D3CDA-3E92-9146-B2AF-44F78B683710}"/>
                </a:ext>
              </a:extLst>
            </p:cNvPr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8999079" y="23726879"/>
              <a:ext cx="5920016" cy="484583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8091" y="23619267"/>
              <a:ext cx="5532688" cy="4801616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8999079" y="28540062"/>
              <a:ext cx="12041700" cy="156966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Figure 1.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a) Transplant design for soil respiration measurements. Pairs of 4 were transplanted across salinity and elevation gradients. b) Graphic of the sap flux design. Fresh, control, and salt plots have sap flux sensors at 6 Tulip and 2 Red Maple trees, and the Shore plot containing 6 Red Maple trees.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99079" y="23694223"/>
              <a:ext cx="983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4903100" y="23694223"/>
              <a:ext cx="983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8407686" y="15417704"/>
            <a:ext cx="5078524" cy="26776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2.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Mean CO</a:t>
            </a:r>
            <a:r>
              <a:rPr lang="en-US" sz="2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flux by sampling date and experiment; error bars show collar-to-collar variability (N=4). Large soil cores were transplanted along a natural salinity gradient (top row) and elevation gradient (right column).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978374" y="22496849"/>
            <a:ext cx="4864445" cy="156966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3.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Raw sap flux data (in mV) showing daily variation from May to August, for eight different trees in one of the upland plots.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PNNL Brand Theme 2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1A07C-1094-49C2-9AB3-79BB4C7250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462864-7FA0-4806-A13D-98B0B71F2F97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4E9C2E7-B7F9-44F3-82C3-E7590F39AD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4295</TotalTime>
  <Words>646</Words>
  <Application>Microsoft Office PowerPoint</Application>
  <PresentationFormat>Custom</PresentationFormat>
  <Paragraphs>46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Default Theme</vt:lpstr>
      <vt:lpstr>PowerPoint Presentation</vt:lpstr>
    </vt:vector>
  </TitlesOfParts>
  <Company>Pacific Northwest National Laboratory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DeGraaf</dc:creator>
  <cp:lastModifiedBy>Pennington, Stephanie C</cp:lastModifiedBy>
  <cp:revision>160</cp:revision>
  <cp:lastPrinted>2018-08-13T19:53:48Z</cp:lastPrinted>
  <dcterms:created xsi:type="dcterms:W3CDTF">2012-03-28T22:56:11Z</dcterms:created>
  <dcterms:modified xsi:type="dcterms:W3CDTF">2018-08-14T12:36:03Z</dcterms:modified>
</cp:coreProperties>
</file>